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30279975" cy="42808525"/>
  <p:notesSz cx="6858000" cy="9144000"/>
  <p:defaultTextStyle>
    <a:defPPr>
      <a:defRPr lang="en-US"/>
    </a:defPPr>
    <a:lvl1pPr marL="0" algn="l" defTabSz="2353111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1pPr>
    <a:lvl2pPr marL="1176558" algn="l" defTabSz="2353111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2pPr>
    <a:lvl3pPr marL="2353111" algn="l" defTabSz="2353111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3pPr>
    <a:lvl4pPr marL="3529668" algn="l" defTabSz="2353111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4pPr>
    <a:lvl5pPr marL="4706226" algn="l" defTabSz="2353111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5pPr>
    <a:lvl6pPr marL="5882779" algn="l" defTabSz="2353111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6pPr>
    <a:lvl7pPr marL="7059337" algn="l" defTabSz="2353111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7pPr>
    <a:lvl8pPr marL="8235895" algn="l" defTabSz="2353111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8pPr>
    <a:lvl9pPr marL="9412452" algn="l" defTabSz="2353111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6501">
          <p15:clr>
            <a:srgbClr val="A4A3A4"/>
          </p15:clr>
        </p15:guide>
        <p15:guide id="2" orient="horz" pos="465">
          <p15:clr>
            <a:srgbClr val="A4A3A4"/>
          </p15:clr>
        </p15:guide>
        <p15:guide id="3" orient="horz" pos="4045">
          <p15:clr>
            <a:srgbClr val="A4A3A4"/>
          </p15:clr>
        </p15:guide>
        <p15:guide id="4" orient="horz" pos="4547">
          <p15:clr>
            <a:srgbClr val="A4A3A4"/>
          </p15:clr>
        </p15:guide>
        <p15:guide id="5" orient="horz" pos="22555">
          <p15:clr>
            <a:srgbClr val="A4A3A4"/>
          </p15:clr>
        </p15:guide>
        <p15:guide id="6" orient="horz" pos="23008">
          <p15:clr>
            <a:srgbClr val="A4A3A4"/>
          </p15:clr>
        </p15:guide>
        <p15:guide id="7" orient="horz" pos="828">
          <p15:clr>
            <a:srgbClr val="A4A3A4"/>
          </p15:clr>
        </p15:guide>
        <p15:guide id="8" orient="horz" pos="26138">
          <p15:clr>
            <a:srgbClr val="A4A3A4"/>
          </p15:clr>
        </p15:guide>
        <p15:guide id="9" orient="horz">
          <p15:clr>
            <a:srgbClr val="A4A3A4"/>
          </p15:clr>
        </p15:guide>
        <p15:guide id="10" pos="921">
          <p15:clr>
            <a:srgbClr val="A4A3A4"/>
          </p15:clr>
        </p15:guide>
        <p15:guide id="11" pos="18153">
          <p15:clr>
            <a:srgbClr val="A4A3A4"/>
          </p15:clr>
        </p15:guide>
        <p15:guide id="12" pos="6952">
          <p15:clr>
            <a:srgbClr val="A4A3A4"/>
          </p15:clr>
        </p15:guide>
        <p15:guide id="13" pos="12939">
          <p15:clr>
            <a:srgbClr val="A4A3A4"/>
          </p15:clr>
        </p15:guide>
        <p15:guide id="14" pos="465">
          <p15:clr>
            <a:srgbClr val="A4A3A4"/>
          </p15:clr>
        </p15:guide>
        <p15:guide id="15" pos="18609">
          <p15:clr>
            <a:srgbClr val="A4A3A4"/>
          </p15:clr>
        </p15:guide>
        <p15:guide id="16" pos="6226">
          <p15:clr>
            <a:srgbClr val="A4A3A4"/>
          </p15:clr>
        </p15:guide>
        <p15:guide id="17" pos="121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F2B9"/>
    <a:srgbClr val="A2F79F"/>
    <a:srgbClr val="008741"/>
    <a:srgbClr val="009746"/>
    <a:srgbClr val="9BEC97"/>
    <a:srgbClr val="38D035"/>
    <a:srgbClr val="12C324"/>
    <a:srgbClr val="11BD1F"/>
    <a:srgbClr val="2EDC8C"/>
    <a:srgbClr val="23A2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063" autoAdjust="0"/>
    <p:restoredTop sz="94582" autoAdjust="0"/>
  </p:normalViewPr>
  <p:slideViewPr>
    <p:cSldViewPr>
      <p:cViewPr>
        <p:scale>
          <a:sx n="40" d="100"/>
          <a:sy n="40" d="100"/>
        </p:scale>
        <p:origin x="-480" y="3366"/>
      </p:cViewPr>
      <p:guideLst>
        <p:guide orient="horz" pos="26501"/>
        <p:guide orient="horz" pos="465"/>
        <p:guide orient="horz" pos="4045"/>
        <p:guide orient="horz" pos="4547"/>
        <p:guide orient="horz" pos="22555"/>
        <p:guide orient="horz" pos="23008"/>
        <p:guide orient="horz" pos="828"/>
        <p:guide orient="horz" pos="26138"/>
        <p:guide orient="horz"/>
        <p:guide pos="921"/>
        <p:guide pos="18153"/>
        <p:guide pos="6952"/>
        <p:guide pos="12939"/>
        <p:guide pos="465"/>
        <p:guide pos="18609"/>
        <p:guide pos="6226"/>
        <p:guide pos="121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chartUserShapes" Target="../drawings/drawing1.xml"/><Relationship Id="rId1" Type="http://schemas.openxmlformats.org/officeDocument/2006/relationships/oleObject" Target="Book1" TargetMode="External"/><Relationship Id="rId4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chartUserShapes" Target="../drawings/drawing2.xml"/><Relationship Id="rId1" Type="http://schemas.openxmlformats.org/officeDocument/2006/relationships/oleObject" Target="Book1" TargetMode="External"/><Relationship Id="rId4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E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3200"/>
              <a:t>Changes in HbA1c 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6455562477185073"/>
          <c:y val="0.1587519650595941"/>
          <c:w val="0.83544437522814929"/>
          <c:h val="0.7475363498922262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9746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4.5810205792429989E-3"/>
                  <c:y val="3.33129976327477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32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32BBCF4-6653-1E48-A619-2353238B3D9A}" type="VALUE">
                      <a:rPr lang="en-US" smtClean="0"/>
                      <a:pPr>
                        <a:defRPr sz="3200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[VALUE]</a:t>
                    </a:fld>
                    <a:r>
                      <a:rPr lang="en-US"/>
                      <a:t>mmol/mol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6350030371805733"/>
                      <c:h val="0.1913042721952160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D015-8744-8194-2F8B14D16229}"/>
                </c:ext>
              </c:extLst>
            </c:dLbl>
            <c:dLbl>
              <c:idx val="1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32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525D129-7203-1D4D-A624-D64CABEDAC5F}" type="VALUE">
                      <a:rPr lang="en-US" smtClean="0"/>
                      <a:pPr>
                        <a:defRPr sz="3200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[VALUE]</a:t>
                    </a:fld>
                    <a:r>
                      <a:rPr lang="en-US"/>
                      <a:t>mmol/mol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3655245016066037"/>
                      <c:h val="0.1632512215571127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015-8744-8194-2F8B14D1622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Sheet2!$G$1:$H$1</c:f>
              <c:strCache>
                <c:ptCount val="2"/>
                <c:pt idx="0">
                  <c:v>Baseline HbA1c</c:v>
                </c:pt>
                <c:pt idx="1">
                  <c:v>HbA1c @ 6 months </c:v>
                </c:pt>
              </c:strCache>
            </c:strRef>
          </c:cat>
          <c:val>
            <c:numRef>
              <c:f>Sheet2!$G$2:$H$2</c:f>
              <c:numCache>
                <c:formatCode>General</c:formatCode>
                <c:ptCount val="2"/>
                <c:pt idx="0">
                  <c:v>66.5</c:v>
                </c:pt>
                <c:pt idx="1">
                  <c:v>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015-8744-8194-2F8B14D1622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69116288"/>
        <c:axId val="69117824"/>
      </c:barChart>
      <c:catAx>
        <c:axId val="69116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117824"/>
        <c:crosses val="autoZero"/>
        <c:auto val="1"/>
        <c:lblAlgn val="ctr"/>
        <c:lblOffset val="100"/>
        <c:noMultiLvlLbl val="0"/>
      </c:catAx>
      <c:valAx>
        <c:axId val="69117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800" dirty="0"/>
                  <a:t>Mmol/mol</a:t>
                </a:r>
              </a:p>
            </c:rich>
          </c:tx>
          <c:layout>
            <c:manualLayout>
              <c:xMode val="edge"/>
              <c:yMode val="edge"/>
              <c:x val="1.9802974707528693E-2"/>
              <c:y val="0.44499358659218796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116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E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3200" b="1"/>
              <a:t>Changes</a:t>
            </a:r>
            <a:r>
              <a:rPr lang="en-GB" sz="3200" b="1" baseline="0"/>
              <a:t> in Weight</a:t>
            </a:r>
            <a:endParaRPr lang="en-GB" sz="3200" b="1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3899655088828514"/>
          <c:y val="0.21290416816132696"/>
          <c:w val="0.84630600808664358"/>
          <c:h val="0.6732060931201234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38D035"/>
            </a:solidFill>
            <a:ln>
              <a:noFill/>
            </a:ln>
            <a:effectLst/>
          </c:spPr>
          <c:invertIfNegative val="0"/>
          <c:cat>
            <c:strRef>
              <c:f>Sheet1!$A$68:$B$68</c:f>
              <c:strCache>
                <c:ptCount val="2"/>
                <c:pt idx="0">
                  <c:v>Baseline Weight</c:v>
                </c:pt>
                <c:pt idx="1">
                  <c:v>Weight @ 6 months </c:v>
                </c:pt>
              </c:strCache>
            </c:strRef>
          </c:cat>
          <c:val>
            <c:numRef>
              <c:f>Sheet1!$A$69:$B$69</c:f>
              <c:numCache>
                <c:formatCode>General</c:formatCode>
                <c:ptCount val="2"/>
                <c:pt idx="0">
                  <c:v>86.3</c:v>
                </c:pt>
                <c:pt idx="1">
                  <c:v>86.05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A78-334E-9FD9-A5A11570D7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3473024"/>
        <c:axId val="73483008"/>
      </c:barChart>
      <c:catAx>
        <c:axId val="73473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483008"/>
        <c:crosses val="autoZero"/>
        <c:auto val="1"/>
        <c:lblAlgn val="ctr"/>
        <c:lblOffset val="100"/>
        <c:noMultiLvlLbl val="0"/>
      </c:catAx>
      <c:valAx>
        <c:axId val="73483008"/>
        <c:scaling>
          <c:orientation val="minMax"/>
          <c:min val="7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2800" dirty="0"/>
                  <a:t>Kilograms</a:t>
                </a:r>
              </a:p>
            </c:rich>
          </c:tx>
          <c:layout>
            <c:manualLayout>
              <c:xMode val="edge"/>
              <c:yMode val="edge"/>
              <c:x val="1.9089876475187822E-2"/>
              <c:y val="0.43332454692998057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473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2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0.52143</cdr:x>
      <cdr:y>0.24796</cdr:y>
    </cdr:from>
    <cdr:to>
      <cdr:x>0.79365</cdr:x>
      <cdr:y>0.45581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xmlns="" id="{C2FC7152-8CC8-1D42-A2D8-F8F1AC1BFFD8}"/>
            </a:ext>
          </a:extLst>
        </cdr:cNvPr>
        <cdr:cNvSpPr txBox="1"/>
      </cdr:nvSpPr>
      <cdr:spPr>
        <a:xfrm xmlns:a="http://schemas.openxmlformats.org/drawingml/2006/main">
          <a:off x="5256584" y="1796082"/>
          <a:ext cx="2744305" cy="15055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2800" dirty="0"/>
            <a:t>p= &lt;0.002</a:t>
          </a:r>
        </a:p>
        <a:p xmlns:a="http://schemas.openxmlformats.org/drawingml/2006/main">
          <a:r>
            <a:rPr lang="en-GB" sz="2800" dirty="0"/>
            <a:t>SD= 15.02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0.28954</cdr:x>
      <cdr:y>0.14353</cdr:y>
    </cdr:from>
    <cdr:to>
      <cdr:x>0.42778</cdr:x>
      <cdr:y>0.26499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xmlns="" id="{E32A901E-51CC-AB44-BD9F-7F17CBAE1C68}"/>
            </a:ext>
          </a:extLst>
        </cdr:cNvPr>
        <cdr:cNvSpPr txBox="1"/>
      </cdr:nvSpPr>
      <cdr:spPr>
        <a:xfrm xmlns:a="http://schemas.openxmlformats.org/drawingml/2006/main">
          <a:off x="3335848" y="935451"/>
          <a:ext cx="1592702" cy="7916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800" b="1" dirty="0"/>
            <a:t>86.30kg</a:t>
          </a:r>
        </a:p>
      </cdr:txBody>
    </cdr:sp>
  </cdr:relSizeAnchor>
  <cdr:relSizeAnchor xmlns:cdr="http://schemas.openxmlformats.org/drawingml/2006/chartDrawing">
    <cdr:from>
      <cdr:x>0.73297</cdr:x>
      <cdr:y>0.13832</cdr:y>
    </cdr:from>
    <cdr:to>
      <cdr:x>0.88125</cdr:x>
      <cdr:y>0.21238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xmlns="" id="{B4E54527-BB16-064C-B1C6-65622578A624}"/>
            </a:ext>
          </a:extLst>
        </cdr:cNvPr>
        <cdr:cNvSpPr txBox="1"/>
      </cdr:nvSpPr>
      <cdr:spPr>
        <a:xfrm xmlns:a="http://schemas.openxmlformats.org/drawingml/2006/main">
          <a:off x="8444744" y="901532"/>
          <a:ext cx="1708386" cy="4827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800" b="1" dirty="0"/>
            <a:t>86.05kg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CEDDB4-E3C8-4A5F-A78A-C09B852D0E76}" type="datetimeFigureOut">
              <a:rPr lang="en-GB" smtClean="0"/>
              <a:t>09/01/2020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6800" y="1143000"/>
            <a:ext cx="2184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AAA948-790F-4CD6-96BE-63D93E496A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3668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AA948-790F-4CD6-96BE-63D93E496AB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3942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998" y="13298398"/>
            <a:ext cx="25737979" cy="91760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1996" y="24258164"/>
            <a:ext cx="21195983" cy="1093995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1765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353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529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7062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882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7059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82358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9412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E2146-E3EC-4643-A33E-75A8FADB6EA2}" type="datetimeFigureOut">
              <a:rPr lang="en-IE" smtClean="0"/>
              <a:t>09/01/2020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BBED1-5C99-42BE-AEBF-B3EDF37D859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92312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E2146-E3EC-4643-A33E-75A8FADB6EA2}" type="datetimeFigureOut">
              <a:rPr lang="en-IE" smtClean="0"/>
              <a:t>09/01/2020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BBED1-5C99-42BE-AEBF-B3EDF37D859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80345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952982" y="1714335"/>
            <a:ext cx="6812994" cy="3652597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13999" y="1714335"/>
            <a:ext cx="19934317" cy="3652597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E2146-E3EC-4643-A33E-75A8FADB6EA2}" type="datetimeFigureOut">
              <a:rPr lang="en-IE" smtClean="0"/>
              <a:t>09/01/2020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BBED1-5C99-42BE-AEBF-B3EDF37D859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44417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E2146-E3EC-4643-A33E-75A8FADB6EA2}" type="datetimeFigureOut">
              <a:rPr lang="en-IE" smtClean="0"/>
              <a:t>09/01/2020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BBED1-5C99-42BE-AEBF-B3EDF37D859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79714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1909" y="27508444"/>
            <a:ext cx="25737979" cy="8502249"/>
          </a:xfrm>
        </p:spPr>
        <p:txBody>
          <a:bodyPr anchor="t"/>
          <a:lstStyle>
            <a:lvl1pPr algn="l">
              <a:defRPr sz="10500" b="1" cap="all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91909" y="18144089"/>
            <a:ext cx="25737979" cy="9364362"/>
          </a:xfrm>
        </p:spPr>
        <p:txBody>
          <a:bodyPr anchor="b"/>
          <a:lstStyle>
            <a:lvl1pPr marL="0" indent="0">
              <a:buNone/>
              <a:defRPr sz="5000">
                <a:solidFill>
                  <a:schemeClr val="tx1">
                    <a:tint val="75000"/>
                  </a:schemeClr>
                </a:solidFill>
              </a:defRPr>
            </a:lvl1pPr>
            <a:lvl2pPr marL="1176558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2pPr>
            <a:lvl3pPr marL="2353111" indent="0">
              <a:buNone/>
              <a:defRPr sz="4100">
                <a:solidFill>
                  <a:schemeClr val="tx1">
                    <a:tint val="75000"/>
                  </a:schemeClr>
                </a:solidFill>
              </a:defRPr>
            </a:lvl3pPr>
            <a:lvl4pPr marL="3529668" indent="0">
              <a:buNone/>
              <a:defRPr sz="3700">
                <a:solidFill>
                  <a:schemeClr val="tx1">
                    <a:tint val="75000"/>
                  </a:schemeClr>
                </a:solidFill>
              </a:defRPr>
            </a:lvl4pPr>
            <a:lvl5pPr marL="4706226" indent="0">
              <a:buNone/>
              <a:defRPr sz="3700">
                <a:solidFill>
                  <a:schemeClr val="tx1">
                    <a:tint val="75000"/>
                  </a:schemeClr>
                </a:solidFill>
              </a:defRPr>
            </a:lvl5pPr>
            <a:lvl6pPr marL="5882779" indent="0">
              <a:buNone/>
              <a:defRPr sz="3700">
                <a:solidFill>
                  <a:schemeClr val="tx1">
                    <a:tint val="75000"/>
                  </a:schemeClr>
                </a:solidFill>
              </a:defRPr>
            </a:lvl6pPr>
            <a:lvl7pPr marL="7059337" indent="0">
              <a:buNone/>
              <a:defRPr sz="3700">
                <a:solidFill>
                  <a:schemeClr val="tx1">
                    <a:tint val="75000"/>
                  </a:schemeClr>
                </a:solidFill>
              </a:defRPr>
            </a:lvl7pPr>
            <a:lvl8pPr marL="8235895" indent="0">
              <a:buNone/>
              <a:defRPr sz="3700">
                <a:solidFill>
                  <a:schemeClr val="tx1">
                    <a:tint val="75000"/>
                  </a:schemeClr>
                </a:solidFill>
              </a:defRPr>
            </a:lvl8pPr>
            <a:lvl9pPr marL="9412452" indent="0">
              <a:buNone/>
              <a:defRPr sz="3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E2146-E3EC-4643-A33E-75A8FADB6EA2}" type="datetimeFigureOut">
              <a:rPr lang="en-IE" smtClean="0"/>
              <a:t>09/01/2020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BBED1-5C99-42BE-AEBF-B3EDF37D859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20976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13999" y="9988665"/>
            <a:ext cx="13373656" cy="28251648"/>
          </a:xfrm>
        </p:spPr>
        <p:txBody>
          <a:bodyPr/>
          <a:lstStyle>
            <a:lvl1pPr>
              <a:defRPr sz="7300"/>
            </a:lvl1pPr>
            <a:lvl2pPr>
              <a:defRPr sz="6400"/>
            </a:lvl2pPr>
            <a:lvl3pPr>
              <a:defRPr sz="5000"/>
            </a:lvl3pPr>
            <a:lvl4pPr>
              <a:defRPr sz="4600"/>
            </a:lvl4pPr>
            <a:lvl5pPr>
              <a:defRPr sz="4600"/>
            </a:lvl5pPr>
            <a:lvl6pPr>
              <a:defRPr sz="4600"/>
            </a:lvl6pPr>
            <a:lvl7pPr>
              <a:defRPr sz="4600"/>
            </a:lvl7pPr>
            <a:lvl8pPr>
              <a:defRPr sz="4600"/>
            </a:lvl8pPr>
            <a:lvl9pPr>
              <a:defRPr sz="4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92320" y="9988665"/>
            <a:ext cx="13373656" cy="28251648"/>
          </a:xfrm>
        </p:spPr>
        <p:txBody>
          <a:bodyPr/>
          <a:lstStyle>
            <a:lvl1pPr>
              <a:defRPr sz="7300"/>
            </a:lvl1pPr>
            <a:lvl2pPr>
              <a:defRPr sz="6400"/>
            </a:lvl2pPr>
            <a:lvl3pPr>
              <a:defRPr sz="5000"/>
            </a:lvl3pPr>
            <a:lvl4pPr>
              <a:defRPr sz="4600"/>
            </a:lvl4pPr>
            <a:lvl5pPr>
              <a:defRPr sz="4600"/>
            </a:lvl5pPr>
            <a:lvl6pPr>
              <a:defRPr sz="4600"/>
            </a:lvl6pPr>
            <a:lvl7pPr>
              <a:defRPr sz="4600"/>
            </a:lvl7pPr>
            <a:lvl8pPr>
              <a:defRPr sz="4600"/>
            </a:lvl8pPr>
            <a:lvl9pPr>
              <a:defRPr sz="4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E2146-E3EC-4643-A33E-75A8FADB6EA2}" type="datetimeFigureOut">
              <a:rPr lang="en-IE" smtClean="0"/>
              <a:t>09/01/2020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BBED1-5C99-42BE-AEBF-B3EDF37D859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51274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999" y="9582375"/>
            <a:ext cx="13378914" cy="3993477"/>
          </a:xfrm>
        </p:spPr>
        <p:txBody>
          <a:bodyPr anchor="b"/>
          <a:lstStyle>
            <a:lvl1pPr marL="0" indent="0">
              <a:buNone/>
              <a:defRPr sz="6400" b="1"/>
            </a:lvl1pPr>
            <a:lvl2pPr marL="1176558" indent="0">
              <a:buNone/>
              <a:defRPr sz="5000" b="1"/>
            </a:lvl2pPr>
            <a:lvl3pPr marL="2353111" indent="0">
              <a:buNone/>
              <a:defRPr sz="4600" b="1"/>
            </a:lvl3pPr>
            <a:lvl4pPr marL="3529668" indent="0">
              <a:buNone/>
              <a:defRPr sz="4100" b="1"/>
            </a:lvl4pPr>
            <a:lvl5pPr marL="4706226" indent="0">
              <a:buNone/>
              <a:defRPr sz="4100" b="1"/>
            </a:lvl5pPr>
            <a:lvl6pPr marL="5882779" indent="0">
              <a:buNone/>
              <a:defRPr sz="4100" b="1"/>
            </a:lvl6pPr>
            <a:lvl7pPr marL="7059337" indent="0">
              <a:buNone/>
              <a:defRPr sz="4100" b="1"/>
            </a:lvl7pPr>
            <a:lvl8pPr marL="8235895" indent="0">
              <a:buNone/>
              <a:defRPr sz="4100" b="1"/>
            </a:lvl8pPr>
            <a:lvl9pPr marL="9412452" indent="0">
              <a:buNone/>
              <a:defRPr sz="4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3999" y="13575852"/>
            <a:ext cx="13378914" cy="24664452"/>
          </a:xfrm>
        </p:spPr>
        <p:txBody>
          <a:bodyPr/>
          <a:lstStyle>
            <a:lvl1pPr>
              <a:defRPr sz="6400"/>
            </a:lvl1pPr>
            <a:lvl2pPr>
              <a:defRPr sz="5000"/>
            </a:lvl2pPr>
            <a:lvl3pPr>
              <a:defRPr sz="4600"/>
            </a:lvl3pPr>
            <a:lvl4pPr>
              <a:defRPr sz="4100"/>
            </a:lvl4pPr>
            <a:lvl5pPr>
              <a:defRPr sz="4100"/>
            </a:lvl5pPr>
            <a:lvl6pPr>
              <a:defRPr sz="4100"/>
            </a:lvl6pPr>
            <a:lvl7pPr>
              <a:defRPr sz="4100"/>
            </a:lvl7pPr>
            <a:lvl8pPr>
              <a:defRPr sz="4100"/>
            </a:lvl8pPr>
            <a:lvl9pPr>
              <a:defRPr sz="4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81811" y="9582375"/>
            <a:ext cx="13384170" cy="3993477"/>
          </a:xfrm>
        </p:spPr>
        <p:txBody>
          <a:bodyPr anchor="b"/>
          <a:lstStyle>
            <a:lvl1pPr marL="0" indent="0">
              <a:buNone/>
              <a:defRPr sz="6400" b="1"/>
            </a:lvl1pPr>
            <a:lvl2pPr marL="1176558" indent="0">
              <a:buNone/>
              <a:defRPr sz="5000" b="1"/>
            </a:lvl2pPr>
            <a:lvl3pPr marL="2353111" indent="0">
              <a:buNone/>
              <a:defRPr sz="4600" b="1"/>
            </a:lvl3pPr>
            <a:lvl4pPr marL="3529668" indent="0">
              <a:buNone/>
              <a:defRPr sz="4100" b="1"/>
            </a:lvl4pPr>
            <a:lvl5pPr marL="4706226" indent="0">
              <a:buNone/>
              <a:defRPr sz="4100" b="1"/>
            </a:lvl5pPr>
            <a:lvl6pPr marL="5882779" indent="0">
              <a:buNone/>
              <a:defRPr sz="4100" b="1"/>
            </a:lvl6pPr>
            <a:lvl7pPr marL="7059337" indent="0">
              <a:buNone/>
              <a:defRPr sz="4100" b="1"/>
            </a:lvl7pPr>
            <a:lvl8pPr marL="8235895" indent="0">
              <a:buNone/>
              <a:defRPr sz="4100" b="1"/>
            </a:lvl8pPr>
            <a:lvl9pPr marL="9412452" indent="0">
              <a:buNone/>
              <a:defRPr sz="4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81811" y="13575852"/>
            <a:ext cx="13384170" cy="24664452"/>
          </a:xfrm>
        </p:spPr>
        <p:txBody>
          <a:bodyPr/>
          <a:lstStyle>
            <a:lvl1pPr>
              <a:defRPr sz="6400"/>
            </a:lvl1pPr>
            <a:lvl2pPr>
              <a:defRPr sz="5000"/>
            </a:lvl2pPr>
            <a:lvl3pPr>
              <a:defRPr sz="4600"/>
            </a:lvl3pPr>
            <a:lvl4pPr>
              <a:defRPr sz="4100"/>
            </a:lvl4pPr>
            <a:lvl5pPr>
              <a:defRPr sz="4100"/>
            </a:lvl5pPr>
            <a:lvl6pPr>
              <a:defRPr sz="4100"/>
            </a:lvl6pPr>
            <a:lvl7pPr>
              <a:defRPr sz="4100"/>
            </a:lvl7pPr>
            <a:lvl8pPr>
              <a:defRPr sz="4100"/>
            </a:lvl8pPr>
            <a:lvl9pPr>
              <a:defRPr sz="4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E2146-E3EC-4643-A33E-75A8FADB6EA2}" type="datetimeFigureOut">
              <a:rPr lang="en-IE" smtClean="0"/>
              <a:t>09/01/2020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BBED1-5C99-42BE-AEBF-B3EDF37D859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32831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E2146-E3EC-4643-A33E-75A8FADB6EA2}" type="datetimeFigureOut">
              <a:rPr lang="en-IE" smtClean="0"/>
              <a:t>09/01/2020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BBED1-5C99-42BE-AEBF-B3EDF37D859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52784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E2146-E3EC-4643-A33E-75A8FADB6EA2}" type="datetimeFigureOut">
              <a:rPr lang="en-IE" smtClean="0"/>
              <a:t>09/01/2020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BBED1-5C99-42BE-AEBF-B3EDF37D859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01894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004" y="1704413"/>
            <a:ext cx="9961903" cy="7253667"/>
          </a:xfrm>
        </p:spPr>
        <p:txBody>
          <a:bodyPr anchor="b"/>
          <a:lstStyle>
            <a:lvl1pPr algn="l">
              <a:defRPr sz="5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38629" y="1704423"/>
            <a:ext cx="16927347" cy="36535890"/>
          </a:xfrm>
        </p:spPr>
        <p:txBody>
          <a:bodyPr/>
          <a:lstStyle>
            <a:lvl1pPr>
              <a:defRPr sz="8200"/>
            </a:lvl1pPr>
            <a:lvl2pPr>
              <a:defRPr sz="7300"/>
            </a:lvl2pPr>
            <a:lvl3pPr>
              <a:defRPr sz="6400"/>
            </a:lvl3pPr>
            <a:lvl4pPr>
              <a:defRPr sz="5000"/>
            </a:lvl4pPr>
            <a:lvl5pPr>
              <a:defRPr sz="5000"/>
            </a:lvl5pPr>
            <a:lvl6pPr>
              <a:defRPr sz="5000"/>
            </a:lvl6pPr>
            <a:lvl7pPr>
              <a:defRPr sz="5000"/>
            </a:lvl7pPr>
            <a:lvl8pPr>
              <a:defRPr sz="5000"/>
            </a:lvl8pPr>
            <a:lvl9pPr>
              <a:defRPr sz="5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4004" y="8958090"/>
            <a:ext cx="9961903" cy="29282223"/>
          </a:xfrm>
        </p:spPr>
        <p:txBody>
          <a:bodyPr/>
          <a:lstStyle>
            <a:lvl1pPr marL="0" indent="0">
              <a:buNone/>
              <a:defRPr sz="3700"/>
            </a:lvl1pPr>
            <a:lvl2pPr marL="1176558" indent="0">
              <a:buNone/>
              <a:defRPr sz="3200"/>
            </a:lvl2pPr>
            <a:lvl3pPr marL="2353111" indent="0">
              <a:buNone/>
              <a:defRPr sz="2700"/>
            </a:lvl3pPr>
            <a:lvl4pPr marL="3529668" indent="0">
              <a:buNone/>
              <a:defRPr sz="2300"/>
            </a:lvl4pPr>
            <a:lvl5pPr marL="4706226" indent="0">
              <a:buNone/>
              <a:defRPr sz="2300"/>
            </a:lvl5pPr>
            <a:lvl6pPr marL="5882779" indent="0">
              <a:buNone/>
              <a:defRPr sz="2300"/>
            </a:lvl6pPr>
            <a:lvl7pPr marL="7059337" indent="0">
              <a:buNone/>
              <a:defRPr sz="2300"/>
            </a:lvl7pPr>
            <a:lvl8pPr marL="8235895" indent="0">
              <a:buNone/>
              <a:defRPr sz="2300"/>
            </a:lvl8pPr>
            <a:lvl9pPr marL="9412452" indent="0">
              <a:buNone/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E2146-E3EC-4643-A33E-75A8FADB6EA2}" type="datetimeFigureOut">
              <a:rPr lang="en-IE" smtClean="0"/>
              <a:t>09/01/2020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BBED1-5C99-42BE-AEBF-B3EDF37D859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40315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5087" y="29965974"/>
            <a:ext cx="18167985" cy="3537652"/>
          </a:xfrm>
        </p:spPr>
        <p:txBody>
          <a:bodyPr anchor="b"/>
          <a:lstStyle>
            <a:lvl1pPr algn="l">
              <a:defRPr sz="5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35087" y="3825021"/>
            <a:ext cx="18167985" cy="25685115"/>
          </a:xfrm>
        </p:spPr>
        <p:txBody>
          <a:bodyPr/>
          <a:lstStyle>
            <a:lvl1pPr marL="0" indent="0">
              <a:buNone/>
              <a:defRPr sz="8200"/>
            </a:lvl1pPr>
            <a:lvl2pPr marL="1176558" indent="0">
              <a:buNone/>
              <a:defRPr sz="7300"/>
            </a:lvl2pPr>
            <a:lvl3pPr marL="2353111" indent="0">
              <a:buNone/>
              <a:defRPr sz="6400"/>
            </a:lvl3pPr>
            <a:lvl4pPr marL="3529668" indent="0">
              <a:buNone/>
              <a:defRPr sz="5000"/>
            </a:lvl4pPr>
            <a:lvl5pPr marL="4706226" indent="0">
              <a:buNone/>
              <a:defRPr sz="5000"/>
            </a:lvl5pPr>
            <a:lvl6pPr marL="5882779" indent="0">
              <a:buNone/>
              <a:defRPr sz="5000"/>
            </a:lvl6pPr>
            <a:lvl7pPr marL="7059337" indent="0">
              <a:buNone/>
              <a:defRPr sz="5000"/>
            </a:lvl7pPr>
            <a:lvl8pPr marL="8235895" indent="0">
              <a:buNone/>
              <a:defRPr sz="5000"/>
            </a:lvl8pPr>
            <a:lvl9pPr marL="9412452" indent="0">
              <a:buNone/>
              <a:defRPr sz="5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5087" y="33503626"/>
            <a:ext cx="18167985" cy="5024053"/>
          </a:xfrm>
        </p:spPr>
        <p:txBody>
          <a:bodyPr/>
          <a:lstStyle>
            <a:lvl1pPr marL="0" indent="0">
              <a:buNone/>
              <a:defRPr sz="3700"/>
            </a:lvl1pPr>
            <a:lvl2pPr marL="1176558" indent="0">
              <a:buNone/>
              <a:defRPr sz="3200"/>
            </a:lvl2pPr>
            <a:lvl3pPr marL="2353111" indent="0">
              <a:buNone/>
              <a:defRPr sz="2700"/>
            </a:lvl3pPr>
            <a:lvl4pPr marL="3529668" indent="0">
              <a:buNone/>
              <a:defRPr sz="2300"/>
            </a:lvl4pPr>
            <a:lvl5pPr marL="4706226" indent="0">
              <a:buNone/>
              <a:defRPr sz="2300"/>
            </a:lvl5pPr>
            <a:lvl6pPr marL="5882779" indent="0">
              <a:buNone/>
              <a:defRPr sz="2300"/>
            </a:lvl6pPr>
            <a:lvl7pPr marL="7059337" indent="0">
              <a:buNone/>
              <a:defRPr sz="2300"/>
            </a:lvl7pPr>
            <a:lvl8pPr marL="8235895" indent="0">
              <a:buNone/>
              <a:defRPr sz="2300"/>
            </a:lvl8pPr>
            <a:lvl9pPr marL="9412452" indent="0">
              <a:buNone/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E2146-E3EC-4643-A33E-75A8FADB6EA2}" type="datetimeFigureOut">
              <a:rPr lang="en-IE" smtClean="0"/>
              <a:t>09/01/2020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BBED1-5C99-42BE-AEBF-B3EDF37D859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35832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13999" y="1714326"/>
            <a:ext cx="27251978" cy="7134754"/>
          </a:xfrm>
          <a:prstGeom prst="rect">
            <a:avLst/>
          </a:prstGeom>
        </p:spPr>
        <p:txBody>
          <a:bodyPr vert="horz" lIns="235312" tIns="117656" rIns="235312" bIns="117656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999" y="9988665"/>
            <a:ext cx="27251978" cy="28251648"/>
          </a:xfrm>
          <a:prstGeom prst="rect">
            <a:avLst/>
          </a:prstGeom>
        </p:spPr>
        <p:txBody>
          <a:bodyPr vert="horz" lIns="235312" tIns="117656" rIns="235312" bIns="11765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13999" y="39677170"/>
            <a:ext cx="7065328" cy="2279158"/>
          </a:xfrm>
          <a:prstGeom prst="rect">
            <a:avLst/>
          </a:prstGeom>
        </p:spPr>
        <p:txBody>
          <a:bodyPr vert="horz" lIns="235312" tIns="117656" rIns="235312" bIns="117656" rtlCol="0" anchor="ctr"/>
          <a:lstStyle>
            <a:lvl1pPr algn="l">
              <a:defRPr sz="3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3E2146-E3EC-4643-A33E-75A8FADB6EA2}" type="datetimeFigureOut">
              <a:rPr lang="en-IE" smtClean="0"/>
              <a:t>09/01/2020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345658" y="39677170"/>
            <a:ext cx="9588659" cy="2279158"/>
          </a:xfrm>
          <a:prstGeom prst="rect">
            <a:avLst/>
          </a:prstGeom>
        </p:spPr>
        <p:txBody>
          <a:bodyPr vert="horz" lIns="235312" tIns="117656" rIns="235312" bIns="117656" rtlCol="0" anchor="ctr"/>
          <a:lstStyle>
            <a:lvl1pPr algn="ctr">
              <a:defRPr sz="3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700649" y="39677170"/>
            <a:ext cx="7065328" cy="2279158"/>
          </a:xfrm>
          <a:prstGeom prst="rect">
            <a:avLst/>
          </a:prstGeom>
        </p:spPr>
        <p:txBody>
          <a:bodyPr vert="horz" lIns="235312" tIns="117656" rIns="235312" bIns="117656" rtlCol="0" anchor="ctr"/>
          <a:lstStyle>
            <a:lvl1pPr algn="r">
              <a:defRPr sz="3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0BBED1-5C99-42BE-AEBF-B3EDF37D859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04004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353111" rtl="0" eaLnBrk="1" latinLnBrk="0" hangingPunct="1">
        <a:spcBef>
          <a:spcPct val="0"/>
        </a:spcBef>
        <a:buNone/>
        <a:defRPr sz="11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82417" indent="-882417" algn="l" defTabSz="2353111" rtl="0" eaLnBrk="1" latinLnBrk="0" hangingPunct="1">
        <a:spcBef>
          <a:spcPct val="20000"/>
        </a:spcBef>
        <a:buFont typeface="Arial" panose="020B0604020202020204" pitchFamily="34" charset="0"/>
        <a:buChar char="•"/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1911905" indent="-735347" algn="l" defTabSz="2353111" rtl="0" eaLnBrk="1" latinLnBrk="0" hangingPunct="1">
        <a:spcBef>
          <a:spcPct val="20000"/>
        </a:spcBef>
        <a:buFont typeface="Arial" panose="020B0604020202020204" pitchFamily="34" charset="0"/>
        <a:buChar char="–"/>
        <a:defRPr sz="7300" kern="1200">
          <a:solidFill>
            <a:schemeClr val="tx1"/>
          </a:solidFill>
          <a:latin typeface="+mn-lt"/>
          <a:ea typeface="+mn-ea"/>
          <a:cs typeface="+mn-cs"/>
        </a:defRPr>
      </a:lvl2pPr>
      <a:lvl3pPr marL="2941392" indent="-588277" algn="l" defTabSz="2353111" rtl="0" eaLnBrk="1" latinLnBrk="0" hangingPunct="1">
        <a:spcBef>
          <a:spcPct val="20000"/>
        </a:spcBef>
        <a:buFont typeface="Arial" panose="020B0604020202020204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3pPr>
      <a:lvl4pPr marL="4117945" indent="-588277" algn="l" defTabSz="2353111" rtl="0" eaLnBrk="1" latinLnBrk="0" hangingPunct="1">
        <a:spcBef>
          <a:spcPct val="20000"/>
        </a:spcBef>
        <a:buFont typeface="Arial" panose="020B0604020202020204" pitchFamily="34" charset="0"/>
        <a:buChar char="–"/>
        <a:defRPr sz="5000" kern="1200">
          <a:solidFill>
            <a:schemeClr val="tx1"/>
          </a:solidFill>
          <a:latin typeface="+mn-lt"/>
          <a:ea typeface="+mn-ea"/>
          <a:cs typeface="+mn-cs"/>
        </a:defRPr>
      </a:lvl4pPr>
      <a:lvl5pPr marL="5294503" indent="-588277" algn="l" defTabSz="2353111" rtl="0" eaLnBrk="1" latinLnBrk="0" hangingPunct="1">
        <a:spcBef>
          <a:spcPct val="20000"/>
        </a:spcBef>
        <a:buFont typeface="Arial" panose="020B0604020202020204" pitchFamily="34" charset="0"/>
        <a:buChar char="»"/>
        <a:defRPr sz="5000" kern="1200">
          <a:solidFill>
            <a:schemeClr val="tx1"/>
          </a:solidFill>
          <a:latin typeface="+mn-lt"/>
          <a:ea typeface="+mn-ea"/>
          <a:cs typeface="+mn-cs"/>
        </a:defRPr>
      </a:lvl5pPr>
      <a:lvl6pPr marL="6471060" indent="-588277" algn="l" defTabSz="2353111" rtl="0" eaLnBrk="1" latinLnBrk="0" hangingPunct="1">
        <a:spcBef>
          <a:spcPct val="20000"/>
        </a:spcBef>
        <a:buFont typeface="Arial" panose="020B0604020202020204" pitchFamily="34" charset="0"/>
        <a:buChar char="•"/>
        <a:defRPr sz="5000" kern="1200">
          <a:solidFill>
            <a:schemeClr val="tx1"/>
          </a:solidFill>
          <a:latin typeface="+mn-lt"/>
          <a:ea typeface="+mn-ea"/>
          <a:cs typeface="+mn-cs"/>
        </a:defRPr>
      </a:lvl6pPr>
      <a:lvl7pPr marL="7647613" indent="-588277" algn="l" defTabSz="2353111" rtl="0" eaLnBrk="1" latinLnBrk="0" hangingPunct="1">
        <a:spcBef>
          <a:spcPct val="20000"/>
        </a:spcBef>
        <a:buFont typeface="Arial" panose="020B0604020202020204" pitchFamily="34" charset="0"/>
        <a:buChar char="•"/>
        <a:defRPr sz="5000" kern="1200">
          <a:solidFill>
            <a:schemeClr val="tx1"/>
          </a:solidFill>
          <a:latin typeface="+mn-lt"/>
          <a:ea typeface="+mn-ea"/>
          <a:cs typeface="+mn-cs"/>
        </a:defRPr>
      </a:lvl7pPr>
      <a:lvl8pPr marL="8824171" indent="-588277" algn="l" defTabSz="2353111" rtl="0" eaLnBrk="1" latinLnBrk="0" hangingPunct="1">
        <a:spcBef>
          <a:spcPct val="20000"/>
        </a:spcBef>
        <a:buFont typeface="Arial" panose="020B0604020202020204" pitchFamily="34" charset="0"/>
        <a:buChar char="•"/>
        <a:defRPr sz="5000" kern="1200">
          <a:solidFill>
            <a:schemeClr val="tx1"/>
          </a:solidFill>
          <a:latin typeface="+mn-lt"/>
          <a:ea typeface="+mn-ea"/>
          <a:cs typeface="+mn-cs"/>
        </a:defRPr>
      </a:lvl8pPr>
      <a:lvl9pPr marL="10000729" indent="-588277" algn="l" defTabSz="2353111" rtl="0" eaLnBrk="1" latinLnBrk="0" hangingPunct="1">
        <a:spcBef>
          <a:spcPct val="20000"/>
        </a:spcBef>
        <a:buFont typeface="Arial" panose="020B0604020202020204" pitchFamily="34" charset="0"/>
        <a:buChar char="•"/>
        <a:defRPr sz="5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353111" rtl="0" eaLnBrk="1" latinLnBrk="0" hangingPunct="1"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176558" algn="l" defTabSz="2353111" rtl="0" eaLnBrk="1" latinLnBrk="0" hangingPunct="1">
        <a:defRPr sz="4600" kern="1200">
          <a:solidFill>
            <a:schemeClr val="tx1"/>
          </a:solidFill>
          <a:latin typeface="+mn-lt"/>
          <a:ea typeface="+mn-ea"/>
          <a:cs typeface="+mn-cs"/>
        </a:defRPr>
      </a:lvl2pPr>
      <a:lvl3pPr marL="2353111" algn="l" defTabSz="2353111" rtl="0" eaLnBrk="1" latinLnBrk="0" hangingPunct="1">
        <a:defRPr sz="4600" kern="1200">
          <a:solidFill>
            <a:schemeClr val="tx1"/>
          </a:solidFill>
          <a:latin typeface="+mn-lt"/>
          <a:ea typeface="+mn-ea"/>
          <a:cs typeface="+mn-cs"/>
        </a:defRPr>
      </a:lvl3pPr>
      <a:lvl4pPr marL="3529668" algn="l" defTabSz="2353111" rtl="0" eaLnBrk="1" latinLnBrk="0" hangingPunct="1">
        <a:defRPr sz="4600" kern="1200">
          <a:solidFill>
            <a:schemeClr val="tx1"/>
          </a:solidFill>
          <a:latin typeface="+mn-lt"/>
          <a:ea typeface="+mn-ea"/>
          <a:cs typeface="+mn-cs"/>
        </a:defRPr>
      </a:lvl4pPr>
      <a:lvl5pPr marL="4706226" algn="l" defTabSz="2353111" rtl="0" eaLnBrk="1" latinLnBrk="0" hangingPunct="1">
        <a:defRPr sz="4600" kern="1200">
          <a:solidFill>
            <a:schemeClr val="tx1"/>
          </a:solidFill>
          <a:latin typeface="+mn-lt"/>
          <a:ea typeface="+mn-ea"/>
          <a:cs typeface="+mn-cs"/>
        </a:defRPr>
      </a:lvl5pPr>
      <a:lvl6pPr marL="5882779" algn="l" defTabSz="2353111" rtl="0" eaLnBrk="1" latinLnBrk="0" hangingPunct="1">
        <a:defRPr sz="4600" kern="1200">
          <a:solidFill>
            <a:schemeClr val="tx1"/>
          </a:solidFill>
          <a:latin typeface="+mn-lt"/>
          <a:ea typeface="+mn-ea"/>
          <a:cs typeface="+mn-cs"/>
        </a:defRPr>
      </a:lvl6pPr>
      <a:lvl7pPr marL="7059337" algn="l" defTabSz="2353111" rtl="0" eaLnBrk="1" latinLnBrk="0" hangingPunct="1">
        <a:defRPr sz="4600" kern="1200">
          <a:solidFill>
            <a:schemeClr val="tx1"/>
          </a:solidFill>
          <a:latin typeface="+mn-lt"/>
          <a:ea typeface="+mn-ea"/>
          <a:cs typeface="+mn-cs"/>
        </a:defRPr>
      </a:lvl7pPr>
      <a:lvl8pPr marL="8235895" algn="l" defTabSz="2353111" rtl="0" eaLnBrk="1" latinLnBrk="0" hangingPunct="1">
        <a:defRPr sz="4600" kern="1200">
          <a:solidFill>
            <a:schemeClr val="tx1"/>
          </a:solidFill>
          <a:latin typeface="+mn-lt"/>
          <a:ea typeface="+mn-ea"/>
          <a:cs typeface="+mn-cs"/>
        </a:defRPr>
      </a:lvl8pPr>
      <a:lvl9pPr marL="9412452" algn="l" defTabSz="2353111" rtl="0" eaLnBrk="1" latinLnBrk="0" hangingPunct="1">
        <a:defRPr sz="4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3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tiff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738188" y="738188"/>
            <a:ext cx="28803600" cy="41332151"/>
          </a:xfrm>
          <a:prstGeom prst="rect">
            <a:avLst/>
          </a:prstGeom>
          <a:solidFill>
            <a:srgbClr val="B5F2B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9" name="Rectangle 8"/>
          <p:cNvSpPr/>
          <p:nvPr/>
        </p:nvSpPr>
        <p:spPr>
          <a:xfrm>
            <a:off x="1473781" y="18765305"/>
            <a:ext cx="13320712" cy="15769111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endParaRPr lang="en-IE" dirty="0"/>
          </a:p>
        </p:txBody>
      </p:sp>
      <p:sp>
        <p:nvSpPr>
          <p:cNvPr id="4" name="Rectangle 3"/>
          <p:cNvSpPr/>
          <p:nvPr/>
        </p:nvSpPr>
        <p:spPr>
          <a:xfrm>
            <a:off x="1551561" y="1082707"/>
            <a:ext cx="27362150" cy="5369701"/>
          </a:xfrm>
          <a:prstGeom prst="rect">
            <a:avLst/>
          </a:prstGeom>
          <a:solidFill>
            <a:schemeClr val="bg1"/>
          </a:solidFill>
          <a:ln w="1397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endParaRPr lang="en-IE"/>
          </a:p>
        </p:txBody>
      </p:sp>
      <p:sp>
        <p:nvSpPr>
          <p:cNvPr id="5" name="Rectangle 4"/>
          <p:cNvSpPr/>
          <p:nvPr/>
        </p:nvSpPr>
        <p:spPr>
          <a:xfrm>
            <a:off x="1516988" y="8318290"/>
            <a:ext cx="27362150" cy="3743842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endParaRPr lang="en-IE"/>
          </a:p>
        </p:txBody>
      </p:sp>
      <p:sp>
        <p:nvSpPr>
          <p:cNvPr id="6" name="Rectangle 5"/>
          <p:cNvSpPr/>
          <p:nvPr/>
        </p:nvSpPr>
        <p:spPr>
          <a:xfrm>
            <a:off x="1551561" y="6815099"/>
            <a:ext cx="27333059" cy="1323438"/>
          </a:xfrm>
          <a:prstGeom prst="rect">
            <a:avLst/>
          </a:prstGeom>
          <a:solidFill>
            <a:srgbClr val="008741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r>
              <a:rPr lang="en-IE" sz="5900" b="1" dirty="0"/>
              <a:t>Introduction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458469" y="13940518"/>
            <a:ext cx="27362593" cy="2711217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A retrospective statistical analysis was conducted on the clinical data (weight, HbA1c and BMI) of 66 patients who attended both the initial DESMOND session and the 6-month follow-up in 2018 in the CHO3 Limerick city region. </a:t>
            </a:r>
            <a:r>
              <a:rPr lang="en-IE" sz="3600" dirty="0">
                <a:solidFill>
                  <a:schemeClr val="tx1"/>
                </a:solidFill>
              </a:rPr>
              <a:t>Paired sample t-tests were used to assess any differences between baseline and post intervention results.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622706" y="12322122"/>
            <a:ext cx="27333502" cy="1323438"/>
          </a:xfrm>
          <a:prstGeom prst="rect">
            <a:avLst/>
          </a:prstGeom>
          <a:solidFill>
            <a:srgbClr val="008741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r>
              <a:rPr lang="en-IE" sz="5900" b="1" dirty="0"/>
              <a:t>Methods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5500794" y="18775661"/>
            <a:ext cx="13291177" cy="1576911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21" tIns="45711" rIns="91421" bIns="45711" rtlCol="0" anchor="ctr"/>
          <a:lstStyle/>
          <a:p>
            <a:pPr algn="ctr"/>
            <a:endParaRPr lang="en-IE" dirty="0"/>
          </a:p>
        </p:txBody>
      </p:sp>
      <p:sp>
        <p:nvSpPr>
          <p:cNvPr id="10" name="Rectangle 9"/>
          <p:cNvSpPr/>
          <p:nvPr/>
        </p:nvSpPr>
        <p:spPr>
          <a:xfrm>
            <a:off x="1458914" y="17011779"/>
            <a:ext cx="27333059" cy="1460939"/>
          </a:xfrm>
          <a:prstGeom prst="rect">
            <a:avLst/>
          </a:prstGeom>
          <a:solidFill>
            <a:srgbClr val="008741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r>
              <a:rPr lang="en-IE" sz="5900" b="1" dirty="0"/>
              <a:t>Results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458914" y="36525206"/>
            <a:ext cx="27497294" cy="3411264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endParaRPr lang="en-IE" sz="4100"/>
          </a:p>
        </p:txBody>
      </p:sp>
      <p:sp>
        <p:nvSpPr>
          <p:cNvPr id="30" name="Rectangle 29"/>
          <p:cNvSpPr/>
          <p:nvPr/>
        </p:nvSpPr>
        <p:spPr>
          <a:xfrm>
            <a:off x="1458913" y="34869762"/>
            <a:ext cx="27333062" cy="1323438"/>
          </a:xfrm>
          <a:prstGeom prst="rect">
            <a:avLst/>
          </a:prstGeom>
          <a:solidFill>
            <a:srgbClr val="008741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r>
              <a:rPr lang="en-IE" sz="5900" b="1" dirty="0"/>
              <a:t>Conclusion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458464" y="40393558"/>
            <a:ext cx="27497294" cy="1523346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endParaRPr lang="en-IE" sz="4100"/>
          </a:p>
        </p:txBody>
      </p:sp>
      <p:sp>
        <p:nvSpPr>
          <p:cNvPr id="41" name="TextBox 40"/>
          <p:cNvSpPr txBox="1"/>
          <p:nvPr/>
        </p:nvSpPr>
        <p:spPr>
          <a:xfrm>
            <a:off x="7759167" y="1695571"/>
            <a:ext cx="16494004" cy="3785634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pPr algn="ctr"/>
            <a:r>
              <a:rPr lang="en-US" sz="4400" dirty="0"/>
              <a:t>To </a:t>
            </a:r>
            <a:r>
              <a:rPr lang="en-IE" sz="4400" dirty="0"/>
              <a:t>evaluate the effectiveness of a diabetes education and self-management program (DESMOND) for people with newly diagnosed type 2 diabetes: a 6-month follow-up study in a primary-care centre in the Mid-West of Ireland</a:t>
            </a:r>
            <a:r>
              <a:rPr lang="en-IE" sz="5400" dirty="0"/>
              <a:t>.</a:t>
            </a:r>
          </a:p>
          <a:p>
            <a:pPr algn="ctr"/>
            <a:endParaRPr lang="en-IE" sz="5400" dirty="0"/>
          </a:p>
        </p:txBody>
      </p:sp>
      <p:sp>
        <p:nvSpPr>
          <p:cNvPr id="42" name="TextBox 41"/>
          <p:cNvSpPr txBox="1"/>
          <p:nvPr/>
        </p:nvSpPr>
        <p:spPr>
          <a:xfrm>
            <a:off x="5318381" y="4609018"/>
            <a:ext cx="22394491" cy="2144159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pPr algn="ctr"/>
            <a:r>
              <a:rPr lang="en-IE" sz="4400" dirty="0"/>
              <a:t>C. Scannell</a:t>
            </a:r>
            <a:r>
              <a:rPr lang="en-IE" sz="4400" baseline="30000" dirty="0"/>
              <a:t>1</a:t>
            </a:r>
            <a:r>
              <a:rPr lang="en-IE" sz="4400" dirty="0"/>
              <a:t>, T. O’Neill</a:t>
            </a:r>
            <a:r>
              <a:rPr lang="en-IE" sz="4400" baseline="30000" dirty="0"/>
              <a:t>2</a:t>
            </a:r>
            <a:r>
              <a:rPr lang="en-IE" sz="4400" dirty="0"/>
              <a:t>, C. Molloy</a:t>
            </a:r>
            <a:r>
              <a:rPr lang="en-IE" sz="4400" baseline="30000" dirty="0"/>
              <a:t>3</a:t>
            </a:r>
            <a:r>
              <a:rPr lang="en-IE" sz="4400" dirty="0"/>
              <a:t>, A. Griffin</a:t>
            </a:r>
            <a:r>
              <a:rPr lang="en-IE" sz="4400" baseline="30000" dirty="0"/>
              <a:t>1</a:t>
            </a:r>
          </a:p>
          <a:p>
            <a:pPr>
              <a:spcAft>
                <a:spcPts val="0"/>
              </a:spcAft>
            </a:pPr>
            <a:r>
              <a:rPr lang="en-US" sz="2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School of Allied Health, Faculty of Education and Science, University of Limerick, </a:t>
            </a:r>
            <a:r>
              <a:rPr lang="en-US" sz="28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Castletroy</a:t>
            </a:r>
            <a:r>
              <a:rPr lang="en-US" sz="2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Co. Limerick. </a:t>
            </a:r>
            <a:r>
              <a:rPr lang="en-I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IE" sz="2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HSE Mid-West I Barack View Primary Care Health Centre, Lord Edward Street, Limerick. </a:t>
            </a:r>
            <a:r>
              <a:rPr lang="en-US" sz="2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IE" sz="2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Health Service Executive, North West Wing, St. Joseph's Health Campus, Mulgrave Street, Limerick. </a:t>
            </a:r>
            <a:endParaRPr lang="en-IE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IE" sz="5000" baseline="30000" dirty="0"/>
          </a:p>
        </p:txBody>
      </p:sp>
      <p:sp>
        <p:nvSpPr>
          <p:cNvPr id="3" name="TextBox 2"/>
          <p:cNvSpPr txBox="1"/>
          <p:nvPr/>
        </p:nvSpPr>
        <p:spPr>
          <a:xfrm>
            <a:off x="1818507" y="8514833"/>
            <a:ext cx="26642961" cy="3939522"/>
          </a:xfrm>
          <a:prstGeom prst="rect">
            <a:avLst/>
          </a:prstGeom>
          <a:noFill/>
          <a:ln>
            <a:noFill/>
          </a:ln>
        </p:spPr>
        <p:txBody>
          <a:bodyPr wrap="square" lIns="91421" tIns="45711" rIns="91421" bIns="45711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Ireland, the prevalence of diagnosed diabetes has risen from 2.2% in 1998 to 5.2% in 2015</a:t>
            </a:r>
            <a:r>
              <a:rPr lang="en-IE" sz="36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Diabetes is a huge financial burden to the Irish health service and consumes up to 10% of the healthcare budget</a:t>
            </a:r>
            <a:r>
              <a:rPr lang="en-IE" sz="36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IE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Diabetes self-management education is considered a vital component of optimal diabetes care</a:t>
            </a:r>
            <a:r>
              <a:rPr lang="en-US" sz="36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aim of this study is to determine whether the validated Diabetes Education and Self-Management for Ongoing and Newly Diagnosed (DESMOND) program delivered in primary care centers by registered dietitians improves diabetes self-management using HbA1c, weight and BMI as clinical markers. </a:t>
            </a:r>
            <a:endParaRPr lang="en-IE" sz="3600" dirty="0"/>
          </a:p>
          <a:p>
            <a:endParaRPr lang="en-IE" sz="3400" dirty="0"/>
          </a:p>
        </p:txBody>
      </p:sp>
      <p:sp>
        <p:nvSpPr>
          <p:cNvPr id="2" name="TextBox 1"/>
          <p:cNvSpPr txBox="1"/>
          <p:nvPr/>
        </p:nvSpPr>
        <p:spPr>
          <a:xfrm>
            <a:off x="1818507" y="36741968"/>
            <a:ext cx="26642961" cy="3754856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400" dirty="0"/>
              <a:t>A decrease in HbA1c and better glycaemic control was observed at 6 months in patients who attended the full DESMOND programme delivered in CHO 3 in 2018. Changes in BMI were also seen with an increase of patients in the ‘normal weight’ category 6 months after the intervention (9.4% vs. 13.2%). </a:t>
            </a:r>
            <a:endParaRPr lang="en-US" sz="3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dirty="0"/>
              <a:t>It should be considered that the DESMOND program could be incorporated into the next</a:t>
            </a:r>
            <a:r>
              <a:rPr lang="en-IE" sz="3400" dirty="0"/>
              <a:t> </a:t>
            </a:r>
            <a:r>
              <a:rPr lang="en-US" sz="3400" dirty="0"/>
              <a:t>revision of the Model of Integrated Care for Patients with Type 2 Diabetes.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dirty="0"/>
              <a:t>Current research would suggest that a structured education program like DESMOND would be beneficial in terms of cost effectiveness. </a:t>
            </a:r>
            <a:endParaRPr lang="en-IE" sz="3400" dirty="0"/>
          </a:p>
          <a:p>
            <a:endParaRPr lang="en-IE" sz="3400" dirty="0"/>
          </a:p>
        </p:txBody>
      </p:sp>
      <p:sp>
        <p:nvSpPr>
          <p:cNvPr id="18" name="TextBox 17"/>
          <p:cNvSpPr txBox="1"/>
          <p:nvPr/>
        </p:nvSpPr>
        <p:spPr>
          <a:xfrm>
            <a:off x="1862258" y="40393557"/>
            <a:ext cx="26958803" cy="1692753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pPr marL="514350" indent="-514350">
              <a:buFontTx/>
              <a:buAutoNum type="arabicPeriod"/>
            </a:pPr>
            <a:r>
              <a:rPr lang="en-IE" sz="2600" dirty="0"/>
              <a:t>Tracey, M.L., Gilmartin, M., O'Neill, K., Fitzgerald, A.P., McHugh, S.M., Buckley, C.M., Canavan, R.J. and Kearney, P.M. (2016) 'Epidemiology of diabetes and complications among adults in the Republic of Ireland 1998-2015: a systematic review and meta-analysis', </a:t>
            </a:r>
            <a:r>
              <a:rPr lang="en-IE" sz="2600" i="1" dirty="0"/>
              <a:t>BMC Public Health</a:t>
            </a:r>
            <a:r>
              <a:rPr lang="en-IE" sz="2600" dirty="0"/>
              <a:t>, 16, 132. </a:t>
            </a:r>
          </a:p>
          <a:p>
            <a:pPr marL="514350" indent="-514350">
              <a:buAutoNum type="arabicPeriod"/>
            </a:pPr>
            <a:r>
              <a:rPr lang="en-IE" sz="2600" dirty="0"/>
              <a:t>Chatterjee, S., Davies, M.J., Stribling, B., Farooqi, A. and </a:t>
            </a:r>
            <a:r>
              <a:rPr lang="en-IE" sz="2600" dirty="0" err="1"/>
              <a:t>Khunti</a:t>
            </a:r>
            <a:r>
              <a:rPr lang="en-IE" sz="2600" dirty="0"/>
              <a:t>, K. (2018) 'Real‐world evaluation of the DESMOND type 2 diabetes education and self‐management programme', </a:t>
            </a:r>
            <a:r>
              <a:rPr lang="en-IE" sz="2600" i="1" dirty="0"/>
              <a:t>Practical Diabetes</a:t>
            </a:r>
            <a:r>
              <a:rPr lang="en-IE" sz="2600" dirty="0"/>
              <a:t>, 35(1), 19-22a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05000" y="17945986"/>
            <a:ext cx="1947373" cy="1692753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endParaRPr lang="en-IE" sz="2400" dirty="0"/>
          </a:p>
          <a:p>
            <a:endParaRPr lang="en-IE" sz="2400" dirty="0"/>
          </a:p>
          <a:p>
            <a:endParaRPr lang="en-IE" sz="2400" dirty="0"/>
          </a:p>
          <a:p>
            <a:r>
              <a:rPr lang="en-IE" sz="3200" b="1" dirty="0"/>
              <a:t>Figure</a:t>
            </a:r>
            <a:r>
              <a:rPr lang="en-IE" sz="2400" dirty="0"/>
              <a:t> </a:t>
            </a:r>
            <a:r>
              <a:rPr lang="en-IE" sz="3200" b="1" dirty="0"/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570575" y="26794199"/>
            <a:ext cx="1947373" cy="584757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en-IE" sz="3200" b="1" dirty="0"/>
              <a:t>Figure</a:t>
            </a:r>
            <a:r>
              <a:rPr lang="en-IE" sz="3200" dirty="0"/>
              <a:t> </a:t>
            </a:r>
            <a:r>
              <a:rPr lang="en-IE" sz="3200" b="1" dirty="0"/>
              <a:t>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5719208" y="19112525"/>
            <a:ext cx="1728189" cy="584757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en-IE" sz="3200" b="1" dirty="0"/>
              <a:t>Figure 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5748876" y="26614311"/>
            <a:ext cx="11305256" cy="584757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en-IE" sz="3200" b="1" dirty="0"/>
              <a:t>Figure 4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A8C5895-8CC7-E945-89AA-752918E9C4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477" y="1985833"/>
            <a:ext cx="6011825" cy="2895748"/>
          </a:xfrm>
          <a:prstGeom prst="rect">
            <a:avLst/>
          </a:prstGeom>
        </p:spPr>
      </p:pic>
      <p:graphicFrame>
        <p:nvGraphicFramePr>
          <p:cNvPr id="28" name="Chart 27">
            <a:extLst>
              <a:ext uri="{FF2B5EF4-FFF2-40B4-BE49-F238E27FC236}">
                <a16:creationId xmlns:a16="http://schemas.microsoft.com/office/drawing/2014/main" xmlns="" id="{3088C11A-8FF4-6D4E-962C-DD182C6F7C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1132036"/>
              </p:ext>
            </p:extLst>
          </p:nvPr>
        </p:nvGraphicFramePr>
        <p:xfrm>
          <a:off x="3114651" y="19113938"/>
          <a:ext cx="11089232" cy="7243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2" name="Chart 31">
            <a:extLst>
              <a:ext uri="{FF2B5EF4-FFF2-40B4-BE49-F238E27FC236}">
                <a16:creationId xmlns:a16="http://schemas.microsoft.com/office/drawing/2014/main" xmlns="" id="{EC82ED36-E220-ED46-A849-1B2E6B9A75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9887235"/>
              </p:ext>
            </p:extLst>
          </p:nvPr>
        </p:nvGraphicFramePr>
        <p:xfrm>
          <a:off x="2682601" y="27271481"/>
          <a:ext cx="11521282" cy="6517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49A14D7-F4CA-CA42-81B4-879A6521F00B}"/>
              </a:ext>
            </a:extLst>
          </p:cNvPr>
          <p:cNvSpPr txBox="1"/>
          <p:nvPr/>
        </p:nvSpPr>
        <p:spPr>
          <a:xfrm>
            <a:off x="7759167" y="29505286"/>
            <a:ext cx="20522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 = 0.21</a:t>
            </a:r>
          </a:p>
          <a:p>
            <a:r>
              <a:rPr lang="en-US" sz="2800" dirty="0"/>
              <a:t>SD= 4.38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5E0A8FAD-EBDC-B749-9A09-9A314BB5B79F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6031627" y="19722587"/>
            <a:ext cx="12424308" cy="6707615"/>
          </a:xfrm>
          <a:prstGeom prst="rect">
            <a:avLst/>
          </a:prstGeom>
        </p:spPr>
      </p:pic>
      <p:sp>
        <p:nvSpPr>
          <p:cNvPr id="40" name="Text Box 9">
            <a:extLst>
              <a:ext uri="{FF2B5EF4-FFF2-40B4-BE49-F238E27FC236}">
                <a16:creationId xmlns:a16="http://schemas.microsoft.com/office/drawing/2014/main" xmlns="" id="{79169F27-EBAF-414C-8DC2-961EEB491E6E}"/>
              </a:ext>
            </a:extLst>
          </p:cNvPr>
          <p:cNvSpPr txBox="1"/>
          <p:nvPr/>
        </p:nvSpPr>
        <p:spPr>
          <a:xfrm>
            <a:off x="23929135" y="20390034"/>
            <a:ext cx="1287800" cy="808234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9.4%</a:t>
            </a:r>
            <a:endParaRPr lang="en-IE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Text Box 9">
            <a:extLst>
              <a:ext uri="{FF2B5EF4-FFF2-40B4-BE49-F238E27FC236}">
                <a16:creationId xmlns:a16="http://schemas.microsoft.com/office/drawing/2014/main" xmlns="" id="{7BB9560C-9140-9649-8F04-BCEEAE089DB3}"/>
              </a:ext>
            </a:extLst>
          </p:cNvPr>
          <p:cNvSpPr txBox="1"/>
          <p:nvPr/>
        </p:nvSpPr>
        <p:spPr>
          <a:xfrm>
            <a:off x="16938006" y="20254391"/>
            <a:ext cx="1308258" cy="895282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60.4%</a:t>
            </a:r>
            <a:endParaRPr lang="en-IE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C65FA5C5-F588-1049-B389-7FB8101E7557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15906519" y="27302042"/>
            <a:ext cx="12424308" cy="6710400"/>
          </a:xfrm>
          <a:prstGeom prst="rect">
            <a:avLst/>
          </a:prstGeom>
        </p:spPr>
      </p:pic>
      <p:sp>
        <p:nvSpPr>
          <p:cNvPr id="35" name="Text Box 9">
            <a:extLst>
              <a:ext uri="{FF2B5EF4-FFF2-40B4-BE49-F238E27FC236}">
                <a16:creationId xmlns:a16="http://schemas.microsoft.com/office/drawing/2014/main" xmlns="" id="{DFD3DBED-082F-304C-B16D-11395A65EC87}"/>
              </a:ext>
            </a:extLst>
          </p:cNvPr>
          <p:cNvSpPr txBox="1"/>
          <p:nvPr/>
        </p:nvSpPr>
        <p:spPr>
          <a:xfrm>
            <a:off x="16145918" y="28104421"/>
            <a:ext cx="1584176" cy="841071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60.4%</a:t>
            </a:r>
            <a:endParaRPr lang="en-IE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Text Box 9">
            <a:extLst>
              <a:ext uri="{FF2B5EF4-FFF2-40B4-BE49-F238E27FC236}">
                <a16:creationId xmlns:a16="http://schemas.microsoft.com/office/drawing/2014/main" xmlns="" id="{C1301007-B4F9-F548-8D8A-06590B6B717A}"/>
              </a:ext>
            </a:extLst>
          </p:cNvPr>
          <p:cNvSpPr txBox="1"/>
          <p:nvPr/>
        </p:nvSpPr>
        <p:spPr>
          <a:xfrm>
            <a:off x="22988859" y="27717309"/>
            <a:ext cx="1584176" cy="584757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13.2%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Text Box 9">
            <a:extLst>
              <a:ext uri="{FF2B5EF4-FFF2-40B4-BE49-F238E27FC236}">
                <a16:creationId xmlns:a16="http://schemas.microsoft.com/office/drawing/2014/main" xmlns="" id="{AA101263-2941-AF4B-AE78-0C358AB2A27C}"/>
              </a:ext>
            </a:extLst>
          </p:cNvPr>
          <p:cNvSpPr txBox="1"/>
          <p:nvPr/>
        </p:nvSpPr>
        <p:spPr>
          <a:xfrm>
            <a:off x="24566603" y="32423102"/>
            <a:ext cx="1760024" cy="837973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26.4%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4713211-BE11-684F-BCC1-67DD3C51D298}"/>
              </a:ext>
            </a:extLst>
          </p:cNvPr>
          <p:cNvSpPr txBox="1"/>
          <p:nvPr/>
        </p:nvSpPr>
        <p:spPr>
          <a:xfrm>
            <a:off x="26326627" y="29920784"/>
            <a:ext cx="29083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P= 0.35</a:t>
            </a:r>
          </a:p>
          <a:p>
            <a:r>
              <a:rPr lang="en-US" sz="3200" b="1" dirty="0"/>
              <a:t>SD=1.4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90DD766-EA19-B046-90FF-73F04D80E384}"/>
              </a:ext>
            </a:extLst>
          </p:cNvPr>
          <p:cNvSpPr txBox="1"/>
          <p:nvPr/>
        </p:nvSpPr>
        <p:spPr>
          <a:xfrm>
            <a:off x="24573035" y="24634977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30.2%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03A09B30-C481-ED4B-A13F-17D3510FA49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158963" y="1968834"/>
            <a:ext cx="4335327" cy="301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7915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8831</TotalTime>
  <Words>538</Words>
  <Application>Microsoft Office PowerPoint</Application>
  <PresentationFormat>Custom</PresentationFormat>
  <Paragraphs>45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Molloy, Claire</cp:lastModifiedBy>
  <cp:revision>71</cp:revision>
  <dcterms:created xsi:type="dcterms:W3CDTF">2014-05-19T18:58:14Z</dcterms:created>
  <dcterms:modified xsi:type="dcterms:W3CDTF">2020-01-09T09:53:37Z</dcterms:modified>
</cp:coreProperties>
</file>